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69" r:id="rId2"/>
    <p:sldId id="270" r:id="rId3"/>
    <p:sldId id="353" r:id="rId4"/>
    <p:sldId id="303" r:id="rId5"/>
    <p:sldId id="304" r:id="rId6"/>
    <p:sldId id="305" r:id="rId7"/>
    <p:sldId id="306" r:id="rId8"/>
    <p:sldId id="308" r:id="rId9"/>
    <p:sldId id="274" r:id="rId10"/>
    <p:sldId id="309" r:id="rId11"/>
    <p:sldId id="354" r:id="rId12"/>
    <p:sldId id="355" r:id="rId13"/>
    <p:sldId id="356" r:id="rId14"/>
    <p:sldId id="357" r:id="rId15"/>
    <p:sldId id="358" r:id="rId16"/>
    <p:sldId id="359" r:id="rId17"/>
    <p:sldId id="360" r:id="rId18"/>
    <p:sldId id="361" r:id="rId19"/>
    <p:sldId id="363" r:id="rId20"/>
    <p:sldId id="364" r:id="rId21"/>
    <p:sldId id="362" r:id="rId22"/>
    <p:sldId id="365" r:id="rId23"/>
    <p:sldId id="366" r:id="rId24"/>
    <p:sldId id="367" r:id="rId25"/>
    <p:sldId id="368" r:id="rId26"/>
    <p:sldId id="371" r:id="rId27"/>
    <p:sldId id="370" r:id="rId28"/>
    <p:sldId id="372" r:id="rId29"/>
    <p:sldId id="373" r:id="rId30"/>
    <p:sldId id="374" r:id="rId31"/>
    <p:sldId id="375" r:id="rId32"/>
    <p:sldId id="376" r:id="rId33"/>
    <p:sldId id="378" r:id="rId34"/>
    <p:sldId id="390" r:id="rId35"/>
    <p:sldId id="379" r:id="rId36"/>
    <p:sldId id="381" r:id="rId37"/>
    <p:sldId id="382" r:id="rId38"/>
    <p:sldId id="384" r:id="rId39"/>
    <p:sldId id="392" r:id="rId40"/>
    <p:sldId id="385" r:id="rId41"/>
    <p:sldId id="386" r:id="rId42"/>
    <p:sldId id="387" r:id="rId43"/>
    <p:sldId id="389" r:id="rId44"/>
    <p:sldId id="393" r:id="rId45"/>
    <p:sldId id="394" r:id="rId46"/>
    <p:sldId id="395" r:id="rId47"/>
    <p:sldId id="396" r:id="rId48"/>
    <p:sldId id="398" r:id="rId49"/>
    <p:sldId id="400" r:id="rId50"/>
    <p:sldId id="402" r:id="rId51"/>
    <p:sldId id="403" r:id="rId52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533A"/>
    <a:srgbClr val="064339"/>
    <a:srgbClr val="18453B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75" autoAdjust="0"/>
    <p:restoredTop sz="94669"/>
  </p:normalViewPr>
  <p:slideViewPr>
    <p:cSldViewPr snapToGrid="0" snapToObjects="1" showGuides="1">
      <p:cViewPr varScale="1">
        <p:scale>
          <a:sx n="107" d="100"/>
          <a:sy n="107" d="100"/>
        </p:scale>
        <p:origin x="156" y="3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7E210-172D-4ABE-8DAE-3CF56EC65FFE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1FD2C8-EA6F-4783-ADEF-69D7C822F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708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5B10A9-A767-4042-A06F-67B5283D520D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C99354-90B8-4A26-9167-04629BAE1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60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40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3258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517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586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2246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17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388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91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628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935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908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413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59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91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173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728841"/>
            <a:ext cx="7772400" cy="130196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 baseline="0">
                <a:ln>
                  <a:noFill/>
                </a:ln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030807"/>
            <a:ext cx="7772400" cy="21023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A7A78B73-D440-4B82-9E3B-BAF17BD79BE4}" type="datetime1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205D934E-3E61-264D-8682-F58928E18B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248606"/>
            <a:ext cx="8229600" cy="48023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 baseline="0"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1 column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9668"/>
            <a:ext cx="8229600" cy="4066495"/>
          </a:xfrm>
          <a:prstGeom prst="rect">
            <a:avLst/>
          </a:prstGeom>
        </p:spPr>
        <p:txBody>
          <a:bodyPr/>
          <a:lstStyle>
            <a:lvl1pPr>
              <a:buClr>
                <a:srgbClr val="18453B"/>
              </a:buClr>
              <a:buFont typeface="Arial"/>
              <a:buChar char="•"/>
              <a:defRPr sz="2800" b="0" i="0">
                <a:solidFill>
                  <a:srgbClr val="595959"/>
                </a:solidFill>
                <a:latin typeface="Gotham Book"/>
                <a:cs typeface="Gotham Book"/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>
                <a:solidFill>
                  <a:srgbClr val="595959"/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A79DEEAB-A47E-45BA-A099-3882E6BDB966}" type="datetime1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0B4461CB-4CA9-2A43-A3FA-624E1DA485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003154"/>
            <a:ext cx="8229600" cy="87509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 baseline="0"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2 columns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9668"/>
            <a:ext cx="3950704" cy="4296682"/>
          </a:xfrm>
          <a:prstGeom prst="rect">
            <a:avLst/>
          </a:prstGeo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28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3C36871A-CCA1-40F1-A326-C7B2951853D1}" type="datetime1">
              <a:rPr lang="en-US" smtClean="0"/>
              <a:t>9/29/2021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4599938D-0427-3542-974E-F7CD887B38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736096" y="2059668"/>
            <a:ext cx="3950704" cy="4296682"/>
          </a:xfrm>
          <a:prstGeom prst="rect">
            <a:avLst/>
          </a:prstGeo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§"/>
              <a:defRPr sz="28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§"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109873"/>
            <a:ext cx="8229600" cy="82173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1 column, no bullets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81011"/>
            <a:ext cx="8229600" cy="4024165"/>
          </a:xfrm>
          <a:prstGeom prst="rect">
            <a:avLst/>
          </a:prstGeom>
        </p:spPr>
        <p:txBody>
          <a:bodyPr wrap="square" numCol="1" anchor="t"/>
          <a:lstStyle>
            <a:lvl1pPr marL="0" indent="0" algn="l">
              <a:buClr>
                <a:schemeClr val="tx1">
                  <a:lumMod val="75000"/>
                  <a:lumOff val="25000"/>
                </a:schemeClr>
              </a:buClr>
              <a:buFontTx/>
              <a:buNone/>
              <a:defRPr sz="24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1pPr>
            <a:lvl2pPr marL="0" indent="0" algn="l">
              <a:buClr>
                <a:schemeClr val="tx1">
                  <a:lumMod val="75000"/>
                  <a:lumOff val="25000"/>
                </a:schemeClr>
              </a:buClr>
              <a:buFontTx/>
              <a:buNone/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A32F2BC3-CC00-4DDD-B344-4F182799B4ED}" type="datetime1">
              <a:rPr lang="en-US" smtClean="0"/>
              <a:t>9/29/2021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4DCE0E26-47BB-FF4B-814B-E43C1B98F5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75091"/>
            <a:ext cx="8229600" cy="72510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1 column with numbers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4905"/>
            <a:ext cx="8229600" cy="4419600"/>
          </a:xfrm>
          <a:prstGeom prst="rect">
            <a:avLst/>
          </a:prstGeom>
        </p:spPr>
        <p:txBody>
          <a:bodyPr wrap="square" numCol="1" anchor="t"/>
          <a:lstStyle>
            <a:lvl1pPr marL="457200" indent="-457200" algn="l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  <a:defRPr sz="24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1pPr>
            <a:lvl2pPr marL="457200" indent="182880" algn="l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7DFB47D3-8159-40CD-8213-97425B8B0CB4}" type="datetime1">
              <a:rPr lang="en-US" smtClean="0"/>
              <a:t>9/29/2021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14362E17-3E5F-5C4D-AFD9-BBBB918BE2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ea typeface="+mn-ea"/>
                <a:cs typeface="+mn-cs"/>
              </a:defRPr>
            </a:lvl1pPr>
          </a:lstStyle>
          <a:p>
            <a:pPr>
              <a:defRPr/>
            </a:pPr>
            <a:fld id="{EF6035DD-4E03-47F0-8D09-581FC637A1BF}" type="datetime1">
              <a:rPr lang="en-US" smtClean="0"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ea typeface="+mn-ea"/>
                <a:cs typeface="+mn-cs"/>
              </a:defRPr>
            </a:lvl1pPr>
          </a:lstStyle>
          <a:p>
            <a:pPr>
              <a:defRPr/>
            </a:pPr>
            <a:fld id="{E1544D71-77D6-5B4F-A1FC-5CA064DBD19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1" name="Picture 10" descr="MSU thinner spear_green RGB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6253066"/>
            <a:ext cx="8229600" cy="103284"/>
          </a:xfrm>
          <a:prstGeom prst="rect">
            <a:avLst/>
          </a:prstGeom>
        </p:spPr>
      </p:pic>
      <p:pic>
        <p:nvPicPr>
          <p:cNvPr id="12" name="Picture 11" descr="PP banner wordmark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7" y="0"/>
            <a:ext cx="9140953" cy="66950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8" r:id="rId4"/>
    <p:sldLayoutId id="2147483697" r:id="rId5"/>
  </p:sldLayoutIdLst>
  <p:hf sldNum="0"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Gotham Book"/>
          <a:ea typeface="ＭＳ Ｐゴシック" charset="-128"/>
          <a:cs typeface="ＭＳ Ｐゴシック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Gotham Book"/>
          <a:ea typeface="ＭＳ Ｐゴシック" charset="-128"/>
          <a:cs typeface="ＭＳ Ｐゴシック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cabs.msu.edu/toolkit/images/helmet/gif/Spartan-helmet-Green-150-pxl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64" y="6382302"/>
            <a:ext cx="289446" cy="33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brand.msu.edu/_files/images/spartans-wi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73" y="6477963"/>
            <a:ext cx="1716967" cy="14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0"/>
          <p:cNvSpPr txBox="1">
            <a:spLocks/>
          </p:cNvSpPr>
          <p:nvPr/>
        </p:nvSpPr>
        <p:spPr>
          <a:xfrm>
            <a:off x="1981566" y="2467043"/>
            <a:ext cx="5050605" cy="59207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ln>
                  <a:noFill/>
                </a:ln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000" b="1" dirty="0"/>
              <a:t>Module 3: Classification</a:t>
            </a:r>
            <a:endParaRPr lang="es-CO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3A0DED-9193-4888-8A82-B65DE12F8AD2}"/>
              </a:ext>
            </a:extLst>
          </p:cNvPr>
          <p:cNvSpPr txBox="1"/>
          <p:nvPr/>
        </p:nvSpPr>
        <p:spPr>
          <a:xfrm>
            <a:off x="3327009" y="4269093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064339"/>
                </a:solidFill>
              </a:rPr>
              <a:t>Sep 2</a:t>
            </a:r>
            <a:r>
              <a:rPr lang="en-US">
                <a:solidFill>
                  <a:srgbClr val="064339"/>
                </a:solidFill>
              </a:rPr>
              <a:t>0</a:t>
            </a:r>
            <a:r>
              <a:rPr lang="en-US" baseline="30000">
                <a:solidFill>
                  <a:srgbClr val="064339"/>
                </a:solidFill>
              </a:rPr>
              <a:t>th</a:t>
            </a:r>
            <a:r>
              <a:rPr lang="en-US" dirty="0">
                <a:solidFill>
                  <a:srgbClr val="064339"/>
                </a:solidFill>
              </a:rPr>
              <a:t>, 2021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2645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0" y="1633"/>
            <a:ext cx="7935713" cy="9906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Estimating Coefficients: Maximum Likelihood 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46F7D1-C9B2-46EB-8A1B-E16020499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86" y="800277"/>
            <a:ext cx="8041136" cy="525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3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0" y="1633"/>
            <a:ext cx="7935713" cy="9906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Estimating Coefficients: Maximum Likelihood 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46F7D1-C9B2-46EB-8A1B-E16020499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86" y="800277"/>
            <a:ext cx="8041136" cy="525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84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0" y="1633"/>
            <a:ext cx="7935713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Maximum Likelihood 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908A96-BD09-407C-AB6A-109261F260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027"/>
          <a:stretch/>
        </p:blipFill>
        <p:spPr>
          <a:xfrm>
            <a:off x="1028393" y="910419"/>
            <a:ext cx="6467961" cy="883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93237D-841F-4D30-9625-FE78E37BB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526"/>
          <a:stretch/>
        </p:blipFill>
        <p:spPr>
          <a:xfrm>
            <a:off x="1028393" y="1931211"/>
            <a:ext cx="6467961" cy="429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300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0" y="1633"/>
            <a:ext cx="7935713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Maximum Likelihood 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2EBB64-65DA-4EAE-B156-88C0FCB23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13" y="965885"/>
            <a:ext cx="7196537" cy="510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89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0" y="1633"/>
            <a:ext cx="7935713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Maximum Likelihood 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64CCE4-7648-44B9-A4FA-E8C5B26D8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82" y="681103"/>
            <a:ext cx="7831731" cy="567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67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0" y="1633"/>
            <a:ext cx="7935713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Maximum Likelihood 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0CA014-D275-42F0-97EF-89AC424A9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908" y="799632"/>
            <a:ext cx="6566183" cy="525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2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D928A3-1D1F-44B7-A414-DA3198E08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910" y="736165"/>
            <a:ext cx="6993406" cy="538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87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630219E-CB84-4B84-837B-023F37BF1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15" y="1017909"/>
            <a:ext cx="6210740" cy="512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894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0DCF68-F18E-483D-AFAC-1F16AC24F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71" y="964671"/>
            <a:ext cx="6498522" cy="485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96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FF6AEE-C4A2-43EB-AE75-5F5DDE256C0A}"/>
              </a:ext>
            </a:extLst>
          </p:cNvPr>
          <p:cNvSpPr txBox="1">
            <a:spLocks/>
          </p:cNvSpPr>
          <p:nvPr/>
        </p:nvSpPr>
        <p:spPr>
          <a:xfrm>
            <a:off x="0" y="1633"/>
            <a:ext cx="7935713" cy="73020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Maximum Likelihood: Default Example 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86D54C-DDF7-4E7E-97B7-AFEEB6417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7" y="886767"/>
            <a:ext cx="9144000" cy="169482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1DF0A13-6FB2-411C-AB4A-1EE9962CA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117" y="2527276"/>
            <a:ext cx="8229600" cy="4119709"/>
          </a:xfrm>
        </p:spPr>
        <p:txBody>
          <a:bodyPr/>
          <a:lstStyle/>
          <a:p>
            <a:pPr lvl="1" indent="-342900"/>
            <a:r>
              <a:rPr lang="en-US" altLang="zh-CN" dirty="0">
                <a:solidFill>
                  <a:srgbClr val="064339"/>
                </a:solidFill>
              </a:rPr>
              <a:t>What is the estimated probability of default for someone with a balance of $1000?</a:t>
            </a:r>
          </a:p>
          <a:p>
            <a:pPr lvl="1" indent="-342900"/>
            <a:endParaRPr lang="en-US" altLang="zh-CN" dirty="0">
              <a:solidFill>
                <a:srgbClr val="064339"/>
              </a:solidFill>
            </a:endParaRPr>
          </a:p>
          <a:p>
            <a:pPr lvl="1" indent="-342900"/>
            <a:endParaRPr lang="en-US" altLang="zh-CN" dirty="0">
              <a:solidFill>
                <a:srgbClr val="064339"/>
              </a:solidFill>
            </a:endParaRPr>
          </a:p>
          <a:p>
            <a:pPr lvl="1" indent="-342900"/>
            <a:r>
              <a:rPr lang="en-US" altLang="zh-CN" dirty="0">
                <a:solidFill>
                  <a:srgbClr val="064339"/>
                </a:solidFill>
              </a:rPr>
              <a:t>With a balance of $2000?</a:t>
            </a:r>
          </a:p>
          <a:p>
            <a:pPr lvl="1" indent="-342900"/>
            <a:endParaRPr lang="en-US" altLang="zh-CN" dirty="0">
              <a:solidFill>
                <a:srgbClr val="064339"/>
              </a:solidFill>
            </a:endParaRPr>
          </a:p>
          <a:p>
            <a:pPr marL="400050" lvl="1" indent="0">
              <a:buNone/>
            </a:pPr>
            <a:endParaRPr lang="en-US" altLang="zh-CN" dirty="0">
              <a:solidFill>
                <a:srgbClr val="064339"/>
              </a:solidFill>
            </a:endParaRPr>
          </a:p>
          <a:p>
            <a:pPr marL="400050" lvl="1" indent="0">
              <a:buNone/>
            </a:pPr>
            <a:endParaRPr lang="en-US" altLang="zh-CN" dirty="0">
              <a:solidFill>
                <a:srgbClr val="064339"/>
              </a:solidFill>
            </a:endParaRPr>
          </a:p>
          <a:p>
            <a:pPr lvl="1" indent="-342900"/>
            <a:endParaRPr lang="en-US" altLang="zh-CN" dirty="0">
              <a:solidFill>
                <a:srgbClr val="064339"/>
              </a:solidFill>
            </a:endParaRPr>
          </a:p>
          <a:p>
            <a:pPr marL="400050" lvl="1" indent="0">
              <a:buNone/>
            </a:pPr>
            <a:endParaRPr lang="en-US" altLang="zh-CN" dirty="0">
              <a:solidFill>
                <a:srgbClr val="064339"/>
              </a:solidFill>
            </a:endParaRPr>
          </a:p>
          <a:p>
            <a:pPr lvl="1" indent="-342900"/>
            <a:endParaRPr lang="en-US" dirty="0">
              <a:solidFill>
                <a:srgbClr val="064339"/>
              </a:solidFill>
            </a:endParaRPr>
          </a:p>
          <a:p>
            <a:pPr lvl="1" indent="-342900"/>
            <a:endParaRPr lang="en-US" dirty="0">
              <a:solidFill>
                <a:srgbClr val="064339"/>
              </a:solidFill>
            </a:endParaRPr>
          </a:p>
          <a:p>
            <a:pPr lvl="1" indent="-342900"/>
            <a:endParaRPr lang="en-US" dirty="0">
              <a:solidFill>
                <a:srgbClr val="064339"/>
              </a:solidFill>
            </a:endParaRPr>
          </a:p>
          <a:p>
            <a:pPr lvl="1" indent="-342900"/>
            <a:endParaRPr lang="en-US" dirty="0">
              <a:solidFill>
                <a:srgbClr val="064339"/>
              </a:solidFill>
            </a:endParaRPr>
          </a:p>
          <a:p>
            <a:pPr lvl="1" indent="-342900"/>
            <a:endParaRPr lang="en-US" dirty="0">
              <a:solidFill>
                <a:srgbClr val="064339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78DF7E-9135-4B7A-8DFB-38C18B552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175" y="3376466"/>
            <a:ext cx="5711483" cy="8456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693008-6178-45E5-AB6E-9FF0E8B26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543" y="4681610"/>
            <a:ext cx="5944594" cy="95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6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CF272-5E4C-49C6-ADF2-9CCE5922F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67289"/>
            <a:ext cx="8229600" cy="990600"/>
          </a:xfrm>
        </p:spPr>
        <p:txBody>
          <a:bodyPr/>
          <a:lstStyle/>
          <a:p>
            <a:pPr lvl="1" indent="-342900"/>
            <a:r>
              <a:rPr lang="en-US" dirty="0">
                <a:solidFill>
                  <a:srgbClr val="064339"/>
                </a:solidFill>
              </a:rPr>
              <a:t>Qualitative variables take values in an unordered set </a:t>
            </a:r>
            <a:endParaRPr lang="en-US" i="1" dirty="0">
              <a:solidFill>
                <a:srgbClr val="064339"/>
              </a:solidFill>
            </a:endParaRPr>
          </a:p>
          <a:p>
            <a:pPr marL="400050" lvl="1" indent="0">
              <a:buNone/>
            </a:pPr>
            <a:r>
              <a:rPr lang="en-US" dirty="0">
                <a:solidFill>
                  <a:srgbClr val="064339"/>
                </a:solidFill>
              </a:rPr>
              <a:t>Such as 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Given a feature vector X and a qualitative response Y in the set </a:t>
            </a:r>
            <a:r>
              <a:rPr lang="en-US" i="1" dirty="0">
                <a:solidFill>
                  <a:srgbClr val="064339"/>
                </a:solidFill>
              </a:rPr>
              <a:t>C</a:t>
            </a:r>
            <a:r>
              <a:rPr lang="en-US" dirty="0">
                <a:solidFill>
                  <a:srgbClr val="064339"/>
                </a:solidFill>
              </a:rPr>
              <a:t>, the classification task is to find a function (</a:t>
            </a:r>
            <a:r>
              <a:rPr lang="en-US" dirty="0">
                <a:solidFill>
                  <a:srgbClr val="FF0000"/>
                </a:solidFill>
              </a:rPr>
              <a:t>classifier</a:t>
            </a:r>
            <a:r>
              <a:rPr lang="en-US" dirty="0">
                <a:solidFill>
                  <a:srgbClr val="064339"/>
                </a:solidFill>
              </a:rPr>
              <a:t>)  C(X) that takes X as input and predict its value for Y; 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Often, we are more interested in estimating the </a:t>
            </a:r>
            <a:r>
              <a:rPr lang="en-US" dirty="0">
                <a:solidFill>
                  <a:srgbClr val="FF0000"/>
                </a:solidFill>
              </a:rPr>
              <a:t>probabilities</a:t>
            </a:r>
            <a:r>
              <a:rPr lang="en-US" dirty="0">
                <a:solidFill>
                  <a:srgbClr val="064339"/>
                </a:solidFill>
              </a:rPr>
              <a:t> that X belongs to each category in  </a:t>
            </a:r>
          </a:p>
          <a:p>
            <a:pPr marL="400050" lvl="1" indent="0">
              <a:buNone/>
            </a:pPr>
            <a:r>
              <a:rPr lang="en-US" dirty="0">
                <a:solidFill>
                  <a:srgbClr val="064339"/>
                </a:solidFill>
              </a:rPr>
              <a:t>For example: we want to predict whether COVID19 vaccine will work or not on a patient given patient’s age. </a:t>
            </a:r>
          </a:p>
          <a:p>
            <a:pPr marL="400050" lvl="1" indent="0">
              <a:buNone/>
            </a:pPr>
            <a:endParaRPr lang="en-US" dirty="0">
              <a:solidFill>
                <a:srgbClr val="064339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Classification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E43323-0B2E-4FD9-B9C8-1C8D9DE2F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088" y="1385429"/>
            <a:ext cx="2518498" cy="4010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FF76AE-768F-4A57-9328-3A40EAFF2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598" y="901491"/>
            <a:ext cx="274125" cy="4010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1B6605-8181-4F16-9FE6-83CDC3DCC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063" y="3322441"/>
            <a:ext cx="274125" cy="40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37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FF6AEE-C4A2-43EB-AE75-5F5DDE256C0A}"/>
              </a:ext>
            </a:extLst>
          </p:cNvPr>
          <p:cNvSpPr txBox="1">
            <a:spLocks/>
          </p:cNvSpPr>
          <p:nvPr/>
        </p:nvSpPr>
        <p:spPr>
          <a:xfrm>
            <a:off x="0" y="1633"/>
            <a:ext cx="7935713" cy="73020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Maximum Likelihood: Default Example 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18EE89-4455-4690-A81F-A3B22DBB7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433" y="810782"/>
            <a:ext cx="7440794" cy="366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01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F2B519-4274-4560-9ED3-5B76BCE6F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69" y="666756"/>
            <a:ext cx="6938272" cy="297662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AAFB04C-D733-49A0-9B81-73F3A7D7F4A8}"/>
              </a:ext>
            </a:extLst>
          </p:cNvPr>
          <p:cNvSpPr txBox="1">
            <a:spLocks/>
          </p:cNvSpPr>
          <p:nvPr/>
        </p:nvSpPr>
        <p:spPr>
          <a:xfrm>
            <a:off x="0" y="1633"/>
            <a:ext cx="7935713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>
                <a:solidFill>
                  <a:schemeClr val="bg1"/>
                </a:solidFill>
              </a:rPr>
              <a:t>Multiple Logistic Regression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8FEDD4-C743-479E-ACCE-80F5DC831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58" y="3552119"/>
            <a:ext cx="7285718" cy="253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9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FF6AEE-C4A2-43EB-AE75-5F5DDE256C0A}"/>
              </a:ext>
            </a:extLst>
          </p:cNvPr>
          <p:cNvSpPr txBox="1">
            <a:spLocks/>
          </p:cNvSpPr>
          <p:nvPr/>
        </p:nvSpPr>
        <p:spPr>
          <a:xfrm>
            <a:off x="0" y="1633"/>
            <a:ext cx="7935713" cy="73020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Confounding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9D39A7-C8B4-4D48-8BD4-29C6E92EE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383" y="883954"/>
            <a:ext cx="5947234" cy="2545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8C49CA-29BB-4DE0-B02F-C9272356D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81117"/>
            <a:ext cx="9144000" cy="265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5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FF6AEE-C4A2-43EB-AE75-5F5DDE256C0A}"/>
              </a:ext>
            </a:extLst>
          </p:cNvPr>
          <p:cNvSpPr txBox="1">
            <a:spLocks/>
          </p:cNvSpPr>
          <p:nvPr/>
        </p:nvSpPr>
        <p:spPr>
          <a:xfrm>
            <a:off x="0" y="1633"/>
            <a:ext cx="7935713" cy="73020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Example: Heart Disease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F1CD3E-1DEC-4019-BAA6-2C4430E5A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67289"/>
            <a:ext cx="8229600" cy="990600"/>
          </a:xfrm>
        </p:spPr>
        <p:txBody>
          <a:bodyPr/>
          <a:lstStyle/>
          <a:p>
            <a:pPr lvl="1" indent="-342900"/>
            <a:r>
              <a:rPr lang="en-US" dirty="0">
                <a:solidFill>
                  <a:srgbClr val="064339"/>
                </a:solidFill>
              </a:rPr>
              <a:t>160 cases of MI (myocardial infarction) and 302 controls (all male in age range 15-64), from Western Cape, South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Measurements on seven predictors (risk factors), shown i</a:t>
            </a:r>
            <a:r>
              <a:rPr lang="en-US" altLang="zh-CN" dirty="0">
                <a:solidFill>
                  <a:srgbClr val="064339"/>
                </a:solidFill>
              </a:rPr>
              <a:t>n </a:t>
            </a:r>
            <a:r>
              <a:rPr lang="en-US" dirty="0">
                <a:solidFill>
                  <a:srgbClr val="064339"/>
                </a:solidFill>
              </a:rPr>
              <a:t>scatterplot matrix.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Goal is to identify relative strengths and directions of risk factors</a:t>
            </a:r>
          </a:p>
          <a:p>
            <a:pPr marL="400050" lvl="1" indent="0">
              <a:buNone/>
            </a:pPr>
            <a:endParaRPr lang="en-US" dirty="0">
              <a:solidFill>
                <a:srgbClr val="0643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73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FF6AEE-C4A2-43EB-AE75-5F5DDE256C0A}"/>
              </a:ext>
            </a:extLst>
          </p:cNvPr>
          <p:cNvSpPr txBox="1">
            <a:spLocks/>
          </p:cNvSpPr>
          <p:nvPr/>
        </p:nvSpPr>
        <p:spPr>
          <a:xfrm>
            <a:off x="0" y="1633"/>
            <a:ext cx="7935713" cy="73020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Example: Heart Disease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D495E8-B513-4F22-8C97-6D4ACF1B1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285" y="731837"/>
            <a:ext cx="5228582" cy="543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15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FF6AEE-C4A2-43EB-AE75-5F5DDE256C0A}"/>
              </a:ext>
            </a:extLst>
          </p:cNvPr>
          <p:cNvSpPr txBox="1">
            <a:spLocks/>
          </p:cNvSpPr>
          <p:nvPr/>
        </p:nvSpPr>
        <p:spPr>
          <a:xfrm>
            <a:off x="0" y="1633"/>
            <a:ext cx="7935713" cy="73020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Example: Heart Disease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6234C0-9AAC-417F-9EA9-2E6233166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35" y="909653"/>
            <a:ext cx="7468763" cy="514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412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CF272-5E4C-49C6-ADF2-9CCE5922F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67288"/>
            <a:ext cx="8229600" cy="4111111"/>
          </a:xfrm>
        </p:spPr>
        <p:txBody>
          <a:bodyPr/>
          <a:lstStyle/>
          <a:p>
            <a:pPr lvl="1" indent="-342900"/>
            <a:endParaRPr lang="en-US" altLang="zh-CN" dirty="0">
              <a:solidFill>
                <a:srgbClr val="064339"/>
              </a:solidFill>
            </a:endParaRPr>
          </a:p>
          <a:p>
            <a:pPr lvl="1" indent="-342900"/>
            <a:endParaRPr lang="en-US" altLang="zh-CN" dirty="0">
              <a:solidFill>
                <a:srgbClr val="064339"/>
              </a:solidFill>
            </a:endParaRPr>
          </a:p>
          <a:p>
            <a:pPr lvl="1" indent="-342900"/>
            <a:endParaRPr lang="en-US" altLang="zh-CN" dirty="0">
              <a:solidFill>
                <a:srgbClr val="064339"/>
              </a:solidFill>
            </a:endParaRPr>
          </a:p>
          <a:p>
            <a:pPr lvl="1" indent="-342900"/>
            <a:r>
              <a:rPr lang="en-US" altLang="zh-CN" dirty="0">
                <a:solidFill>
                  <a:srgbClr val="064339"/>
                </a:solidFill>
              </a:rPr>
              <a:t>There is a linear function for </a:t>
            </a:r>
            <a:r>
              <a:rPr lang="en-US" altLang="zh-CN" dirty="0">
                <a:solidFill>
                  <a:srgbClr val="FF0000"/>
                </a:solidFill>
              </a:rPr>
              <a:t>each</a:t>
            </a:r>
            <a:r>
              <a:rPr lang="en-US" altLang="zh-CN" dirty="0">
                <a:solidFill>
                  <a:srgbClr val="064339"/>
                </a:solidFill>
              </a:rPr>
              <a:t> class</a:t>
            </a:r>
          </a:p>
          <a:p>
            <a:pPr lvl="1" indent="-342900"/>
            <a:r>
              <a:rPr lang="en-US" altLang="zh-CN" dirty="0">
                <a:solidFill>
                  <a:srgbClr val="064339"/>
                </a:solidFill>
              </a:rPr>
              <a:t>This is a </a:t>
            </a:r>
            <a:r>
              <a:rPr lang="en-US" altLang="zh-CN" dirty="0" err="1">
                <a:solidFill>
                  <a:srgbClr val="064339"/>
                </a:solidFill>
              </a:rPr>
              <a:t>softmax</a:t>
            </a:r>
            <a:r>
              <a:rPr lang="en-US" altLang="zh-CN" dirty="0">
                <a:solidFill>
                  <a:srgbClr val="064339"/>
                </a:solidFill>
              </a:rPr>
              <a:t> function.</a:t>
            </a:r>
          </a:p>
          <a:p>
            <a:pPr lvl="1" indent="-342900"/>
            <a:r>
              <a:rPr lang="en-US" altLang="zh-CN" dirty="0">
                <a:solidFill>
                  <a:srgbClr val="064339"/>
                </a:solidFill>
              </a:rPr>
              <a:t>Not recommended </a:t>
            </a:r>
          </a:p>
          <a:p>
            <a:pPr marL="400050" lvl="1" indent="0">
              <a:buNone/>
            </a:pPr>
            <a:endParaRPr lang="en-US" altLang="zh-CN" dirty="0">
              <a:solidFill>
                <a:srgbClr val="064339"/>
              </a:solidFill>
            </a:endParaRPr>
          </a:p>
          <a:p>
            <a:pPr lvl="1" indent="-342900"/>
            <a:endParaRPr lang="en-US" dirty="0">
              <a:solidFill>
                <a:srgbClr val="064339"/>
              </a:solidFill>
            </a:endParaRPr>
          </a:p>
          <a:p>
            <a:pPr lvl="1" indent="-342900"/>
            <a:endParaRPr lang="en-US" dirty="0">
              <a:solidFill>
                <a:srgbClr val="064339"/>
              </a:solidFill>
            </a:endParaRPr>
          </a:p>
          <a:p>
            <a:pPr lvl="1" indent="-342900"/>
            <a:endParaRPr lang="en-US" dirty="0">
              <a:solidFill>
                <a:srgbClr val="064339"/>
              </a:solidFill>
            </a:endParaRPr>
          </a:p>
          <a:p>
            <a:pPr lvl="1" indent="-342900"/>
            <a:endParaRPr lang="en-US" dirty="0">
              <a:solidFill>
                <a:srgbClr val="064339"/>
              </a:solidFill>
            </a:endParaRPr>
          </a:p>
          <a:p>
            <a:pPr lvl="1" indent="-342900"/>
            <a:endParaRPr lang="en-US" dirty="0">
              <a:solidFill>
                <a:srgbClr val="064339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5" y="-89109"/>
            <a:ext cx="7554463" cy="9906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Logistic Regression with more two classes  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BF20E1-F871-41D5-B497-E03FD3775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517" y="965561"/>
            <a:ext cx="5494970" cy="113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24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FF6AEE-C4A2-43EB-AE75-5F5DDE256C0A}"/>
              </a:ext>
            </a:extLst>
          </p:cNvPr>
          <p:cNvSpPr txBox="1">
            <a:spLocks/>
          </p:cNvSpPr>
          <p:nvPr/>
        </p:nvSpPr>
        <p:spPr>
          <a:xfrm>
            <a:off x="0" y="1633"/>
            <a:ext cx="7935713" cy="73020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Linear Discriminant Analysis (LDA)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E385DA1-70A4-4A36-A20D-7692C4620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428" y="863719"/>
            <a:ext cx="8766629" cy="4111111"/>
          </a:xfrm>
        </p:spPr>
        <p:txBody>
          <a:bodyPr/>
          <a:lstStyle/>
          <a:p>
            <a:pPr marL="400050" lvl="1" indent="0">
              <a:buNone/>
            </a:pPr>
            <a:endParaRPr lang="en-US" altLang="zh-CN" dirty="0">
              <a:solidFill>
                <a:srgbClr val="064339"/>
              </a:solidFill>
            </a:endParaRPr>
          </a:p>
          <a:p>
            <a:pPr lvl="1" indent="-342900"/>
            <a:r>
              <a:rPr lang="en-US" altLang="zh-CN" dirty="0">
                <a:solidFill>
                  <a:srgbClr val="064339"/>
                </a:solidFill>
              </a:rPr>
              <a:t>Model the distribution of X in each of the classes separately, and then use Bayes theorem to obtain </a:t>
            </a:r>
            <a:r>
              <a:rPr lang="en-US" altLang="zh-CN" dirty="0" err="1">
                <a:solidFill>
                  <a:srgbClr val="064339"/>
                </a:solidFill>
              </a:rPr>
              <a:t>Pr</a:t>
            </a:r>
            <a:r>
              <a:rPr lang="en-US" altLang="zh-CN" dirty="0">
                <a:solidFill>
                  <a:srgbClr val="064339"/>
                </a:solidFill>
              </a:rPr>
              <a:t>(Y |X).</a:t>
            </a:r>
          </a:p>
          <a:p>
            <a:pPr lvl="1" indent="-342900"/>
            <a:r>
              <a:rPr lang="en-US" altLang="zh-CN" dirty="0">
                <a:solidFill>
                  <a:srgbClr val="064339"/>
                </a:solidFill>
              </a:rPr>
              <a:t>If we assume Gaussian (Normal) distribution for P(X|Y) , we will have linear or quadratic discriminant analysis </a:t>
            </a:r>
          </a:p>
          <a:p>
            <a:pPr lvl="1" indent="-342900"/>
            <a:r>
              <a:rPr lang="en-US" altLang="zh-CN" dirty="0">
                <a:solidFill>
                  <a:srgbClr val="064339"/>
                </a:solidFill>
              </a:rPr>
              <a:t>Can be extended to other distributions. </a:t>
            </a:r>
          </a:p>
          <a:p>
            <a:pPr marL="400050" lvl="1" indent="0">
              <a:buNone/>
            </a:pPr>
            <a:endParaRPr lang="en-US" altLang="zh-CN" dirty="0">
              <a:solidFill>
                <a:srgbClr val="064339"/>
              </a:solidFill>
            </a:endParaRPr>
          </a:p>
          <a:p>
            <a:pPr lvl="1" indent="-342900"/>
            <a:endParaRPr lang="en-US" dirty="0">
              <a:solidFill>
                <a:srgbClr val="064339"/>
              </a:solidFill>
            </a:endParaRPr>
          </a:p>
          <a:p>
            <a:pPr lvl="1" indent="-342900"/>
            <a:endParaRPr lang="en-US" dirty="0">
              <a:solidFill>
                <a:srgbClr val="064339"/>
              </a:solidFill>
            </a:endParaRPr>
          </a:p>
          <a:p>
            <a:pPr lvl="1" indent="-342900"/>
            <a:endParaRPr lang="en-US" dirty="0">
              <a:solidFill>
                <a:srgbClr val="064339"/>
              </a:solidFill>
            </a:endParaRPr>
          </a:p>
          <a:p>
            <a:pPr lvl="1" indent="-342900"/>
            <a:endParaRPr lang="en-US" dirty="0">
              <a:solidFill>
                <a:srgbClr val="064339"/>
              </a:solidFill>
            </a:endParaRPr>
          </a:p>
          <a:p>
            <a:pPr lvl="1" indent="-342900"/>
            <a:endParaRPr lang="en-US" dirty="0">
              <a:solidFill>
                <a:srgbClr val="0643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56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FF6AEE-C4A2-43EB-AE75-5F5DDE256C0A}"/>
              </a:ext>
            </a:extLst>
          </p:cNvPr>
          <p:cNvSpPr txBox="1">
            <a:spLocks/>
          </p:cNvSpPr>
          <p:nvPr/>
        </p:nvSpPr>
        <p:spPr>
          <a:xfrm>
            <a:off x="0" y="1633"/>
            <a:ext cx="7935713" cy="73020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Bayes Theorem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E385DA1-70A4-4A36-A20D-7692C4620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428" y="863719"/>
            <a:ext cx="8766629" cy="4111111"/>
          </a:xfrm>
        </p:spPr>
        <p:txBody>
          <a:bodyPr/>
          <a:lstStyle/>
          <a:p>
            <a:pPr marL="400050" lvl="1" indent="0">
              <a:buNone/>
            </a:pPr>
            <a:endParaRPr lang="en-US" altLang="zh-CN" dirty="0">
              <a:solidFill>
                <a:srgbClr val="064339"/>
              </a:solidFill>
            </a:endParaRPr>
          </a:p>
          <a:p>
            <a:pPr lvl="1" indent="-342900"/>
            <a:r>
              <a:rPr lang="en-US" altLang="zh-CN" dirty="0">
                <a:solidFill>
                  <a:srgbClr val="064339"/>
                </a:solidFill>
              </a:rPr>
              <a:t>Bayes Theorem </a:t>
            </a:r>
          </a:p>
          <a:p>
            <a:pPr lvl="1" indent="-342900"/>
            <a:endParaRPr lang="en-US" altLang="zh-CN" dirty="0">
              <a:solidFill>
                <a:srgbClr val="064339"/>
              </a:solidFill>
            </a:endParaRPr>
          </a:p>
          <a:p>
            <a:pPr lvl="1" indent="-342900"/>
            <a:endParaRPr lang="en-US" altLang="zh-CN" dirty="0">
              <a:solidFill>
                <a:srgbClr val="064339"/>
              </a:solidFill>
            </a:endParaRPr>
          </a:p>
          <a:p>
            <a:pPr lvl="1" indent="-342900"/>
            <a:r>
              <a:rPr lang="en-US" altLang="zh-CN" dirty="0">
                <a:solidFill>
                  <a:srgbClr val="064339"/>
                </a:solidFill>
              </a:rPr>
              <a:t>Let                                       be the </a:t>
            </a:r>
            <a:r>
              <a:rPr lang="en-US" altLang="zh-CN" dirty="0">
                <a:solidFill>
                  <a:srgbClr val="FF0000"/>
                </a:solidFill>
              </a:rPr>
              <a:t>density</a:t>
            </a:r>
            <a:r>
              <a:rPr lang="en-US" altLang="zh-CN" dirty="0">
                <a:solidFill>
                  <a:srgbClr val="064339"/>
                </a:solidFill>
              </a:rPr>
              <a:t> for </a:t>
            </a:r>
            <a:r>
              <a:rPr lang="en-US" altLang="zh-CN" i="1" dirty="0">
                <a:solidFill>
                  <a:srgbClr val="064339"/>
                </a:solidFill>
              </a:rPr>
              <a:t>X</a:t>
            </a:r>
            <a:r>
              <a:rPr lang="en-US" altLang="zh-CN" dirty="0">
                <a:solidFill>
                  <a:srgbClr val="064339"/>
                </a:solidFill>
              </a:rPr>
              <a:t> in class </a:t>
            </a:r>
            <a:r>
              <a:rPr lang="en-US" altLang="zh-CN" i="1" dirty="0">
                <a:solidFill>
                  <a:srgbClr val="064339"/>
                </a:solidFill>
              </a:rPr>
              <a:t>k</a:t>
            </a:r>
            <a:r>
              <a:rPr lang="en-US" altLang="zh-CN" dirty="0">
                <a:solidFill>
                  <a:srgbClr val="064339"/>
                </a:solidFill>
              </a:rPr>
              <a:t>. </a:t>
            </a:r>
          </a:p>
          <a:p>
            <a:pPr lvl="1" indent="-342900"/>
            <a:r>
              <a:rPr lang="en-US" altLang="zh-CN" dirty="0">
                <a:solidFill>
                  <a:srgbClr val="064339"/>
                </a:solidFill>
              </a:rPr>
              <a:t>Let                              be the marginal or </a:t>
            </a:r>
            <a:r>
              <a:rPr lang="en-US" altLang="zh-CN" dirty="0">
                <a:solidFill>
                  <a:srgbClr val="FF0000"/>
                </a:solidFill>
              </a:rPr>
              <a:t>prior</a:t>
            </a:r>
            <a:r>
              <a:rPr lang="en-US" altLang="zh-CN" dirty="0">
                <a:solidFill>
                  <a:srgbClr val="064339"/>
                </a:solidFill>
              </a:rPr>
              <a:t> probability for class </a:t>
            </a:r>
            <a:r>
              <a:rPr lang="en-US" altLang="zh-CN" i="1" dirty="0">
                <a:solidFill>
                  <a:srgbClr val="064339"/>
                </a:solidFill>
              </a:rPr>
              <a:t>k</a:t>
            </a:r>
            <a:r>
              <a:rPr lang="en-US" altLang="zh-CN" dirty="0">
                <a:solidFill>
                  <a:srgbClr val="064339"/>
                </a:solidFill>
              </a:rPr>
              <a:t>. 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We then have </a:t>
            </a:r>
          </a:p>
          <a:p>
            <a:pPr lvl="1" indent="-342900"/>
            <a:endParaRPr lang="en-US" dirty="0">
              <a:solidFill>
                <a:srgbClr val="064339"/>
              </a:solidFill>
            </a:endParaRPr>
          </a:p>
          <a:p>
            <a:pPr lvl="1" indent="-342900"/>
            <a:endParaRPr lang="en-US" dirty="0">
              <a:solidFill>
                <a:srgbClr val="064339"/>
              </a:solidFill>
            </a:endParaRPr>
          </a:p>
          <a:p>
            <a:pPr lvl="1" indent="-342900"/>
            <a:endParaRPr lang="en-US" dirty="0">
              <a:solidFill>
                <a:srgbClr val="064339"/>
              </a:solidFill>
            </a:endParaRPr>
          </a:p>
          <a:p>
            <a:pPr lvl="1" indent="-342900"/>
            <a:endParaRPr lang="en-US" dirty="0">
              <a:solidFill>
                <a:srgbClr val="06433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A26144-6B68-4D1E-B5E5-724B7FD0C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751031"/>
            <a:ext cx="5297714" cy="7922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7EC2B1-17C5-4FA4-A217-EAA23C540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400" y="2675184"/>
            <a:ext cx="2570086" cy="3354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CBEF26-D493-47CC-B96C-9A60F8FE9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400" y="3142492"/>
            <a:ext cx="1868804" cy="3354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13D90A-3F35-41EE-B774-89CE2D4231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7755" y="4364011"/>
            <a:ext cx="4948490" cy="128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3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FF6AEE-C4A2-43EB-AE75-5F5DDE256C0A}"/>
              </a:ext>
            </a:extLst>
          </p:cNvPr>
          <p:cNvSpPr txBox="1">
            <a:spLocks/>
          </p:cNvSpPr>
          <p:nvPr/>
        </p:nvSpPr>
        <p:spPr>
          <a:xfrm>
            <a:off x="0" y="1633"/>
            <a:ext cx="7935713" cy="73020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Classify to the Highest </a:t>
            </a:r>
            <a:r>
              <a:rPr lang="en-US" altLang="zh-CN" sz="3500" dirty="0">
                <a:solidFill>
                  <a:srgbClr val="FF0000"/>
                </a:solidFill>
              </a:rPr>
              <a:t>Weighted</a:t>
            </a:r>
            <a:r>
              <a:rPr lang="en-US" altLang="zh-CN" sz="3500" dirty="0">
                <a:solidFill>
                  <a:schemeClr val="bg1"/>
                </a:solidFill>
              </a:rPr>
              <a:t> Density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80A22C-E68C-45E3-A5DE-2ECDB3E68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793" y="1282253"/>
            <a:ext cx="7144093" cy="376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451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>
                <a:solidFill>
                  <a:schemeClr val="bg1"/>
                </a:solidFill>
              </a:rPr>
              <a:t>Example: Predicting Default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20D3FC-96EB-42FC-BAB3-9139320D5F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915" t="16983" r="53125" b="1889"/>
          <a:stretch/>
        </p:blipFill>
        <p:spPr>
          <a:xfrm>
            <a:off x="2544847" y="1409990"/>
            <a:ext cx="3378395" cy="32961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E308953-D1EC-43BA-BD43-1AEA85C57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187" y="4714628"/>
            <a:ext cx="5209625" cy="87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37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FF6AEE-C4A2-43EB-AE75-5F5DDE256C0A}"/>
              </a:ext>
            </a:extLst>
          </p:cNvPr>
          <p:cNvSpPr txBox="1">
            <a:spLocks/>
          </p:cNvSpPr>
          <p:nvPr/>
        </p:nvSpPr>
        <p:spPr>
          <a:xfrm>
            <a:off x="0" y="1633"/>
            <a:ext cx="7935713" cy="73020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Why Discriminant Analysis 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40CDC06-3A37-4576-B1DC-E95211E3F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67288"/>
            <a:ext cx="8229600" cy="5264997"/>
          </a:xfrm>
        </p:spPr>
        <p:txBody>
          <a:bodyPr/>
          <a:lstStyle/>
          <a:p>
            <a:pPr lvl="1" indent="-342900"/>
            <a:r>
              <a:rPr lang="en-US" dirty="0">
                <a:solidFill>
                  <a:srgbClr val="064339"/>
                </a:solidFill>
              </a:rPr>
              <a:t>When classes are well-separated, the parameter estimates for the logistic regression are unstable.</a:t>
            </a:r>
          </a:p>
          <a:p>
            <a:pPr lvl="1" indent="-342900"/>
            <a:endParaRPr lang="en-US" dirty="0">
              <a:solidFill>
                <a:srgbClr val="064339"/>
              </a:solidFill>
            </a:endParaRPr>
          </a:p>
          <a:p>
            <a:pPr lvl="1" indent="-342900"/>
            <a:endParaRPr lang="en-US" dirty="0">
              <a:solidFill>
                <a:srgbClr val="064339"/>
              </a:solidFill>
            </a:endParaRPr>
          </a:p>
          <a:p>
            <a:pPr lvl="1" indent="-342900"/>
            <a:endParaRPr lang="en-US" dirty="0">
              <a:solidFill>
                <a:srgbClr val="064339"/>
              </a:solidFill>
            </a:endParaRP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LDA is more stable if the assumption of Normality is correct. 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LDA works well when K &gt; 2. </a:t>
            </a:r>
          </a:p>
          <a:p>
            <a:pPr marL="400050" lvl="1" indent="0">
              <a:buNone/>
            </a:pPr>
            <a:endParaRPr lang="en-US" dirty="0">
              <a:solidFill>
                <a:srgbClr val="064339"/>
              </a:solidFill>
            </a:endParaRPr>
          </a:p>
          <a:p>
            <a:pPr lvl="1" indent="-342900"/>
            <a:endParaRPr lang="en-US" dirty="0">
              <a:solidFill>
                <a:srgbClr val="064339"/>
              </a:solidFill>
            </a:endParaRPr>
          </a:p>
          <a:p>
            <a:pPr lvl="1" indent="-342900"/>
            <a:endParaRPr lang="en-US" dirty="0">
              <a:solidFill>
                <a:srgbClr val="064339"/>
              </a:solidFill>
            </a:endParaRPr>
          </a:p>
          <a:p>
            <a:pPr lvl="1" indent="-342900"/>
            <a:endParaRPr lang="en-US" dirty="0">
              <a:solidFill>
                <a:srgbClr val="064339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356BD1-E123-461A-ADD4-E04D4E8B2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859" y="1738215"/>
            <a:ext cx="3267685" cy="74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42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FF6AEE-C4A2-43EB-AE75-5F5DDE256C0A}"/>
              </a:ext>
            </a:extLst>
          </p:cNvPr>
          <p:cNvSpPr txBox="1">
            <a:spLocks/>
          </p:cNvSpPr>
          <p:nvPr/>
        </p:nvSpPr>
        <p:spPr>
          <a:xfrm>
            <a:off x="0" y="1633"/>
            <a:ext cx="7935713" cy="73020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Gaussian Distribution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CDD71E-8C13-4459-ADFA-5E6D23DC8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791" y="640112"/>
            <a:ext cx="6019410" cy="462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39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FF6AEE-C4A2-43EB-AE75-5F5DDE256C0A}"/>
              </a:ext>
            </a:extLst>
          </p:cNvPr>
          <p:cNvSpPr txBox="1">
            <a:spLocks/>
          </p:cNvSpPr>
          <p:nvPr/>
        </p:nvSpPr>
        <p:spPr>
          <a:xfrm>
            <a:off x="0" y="1633"/>
            <a:ext cx="7935713" cy="73020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LDA when </a:t>
            </a:r>
            <a:r>
              <a:rPr lang="en-US" altLang="zh-CN" sz="3500" i="1" dirty="0">
                <a:solidFill>
                  <a:schemeClr val="bg1"/>
                </a:solidFill>
              </a:rPr>
              <a:t>p</a:t>
            </a:r>
            <a:r>
              <a:rPr lang="en-US" altLang="zh-CN" sz="3500" dirty="0">
                <a:solidFill>
                  <a:schemeClr val="bg1"/>
                </a:solidFill>
              </a:rPr>
              <a:t> = 1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6791A26-6168-40FE-A9FC-D6232E575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67288"/>
            <a:ext cx="8229600" cy="5264997"/>
          </a:xfrm>
        </p:spPr>
        <p:txBody>
          <a:bodyPr/>
          <a:lstStyle/>
          <a:p>
            <a:pPr lvl="1" indent="-342900"/>
            <a:r>
              <a:rPr lang="en-US" dirty="0">
                <a:solidFill>
                  <a:srgbClr val="064339"/>
                </a:solidFill>
              </a:rPr>
              <a:t>Under Gaussian assumption, we have </a:t>
            </a:r>
          </a:p>
          <a:p>
            <a:pPr lvl="1" indent="-342900"/>
            <a:endParaRPr lang="en-US" dirty="0">
              <a:solidFill>
                <a:srgbClr val="064339"/>
              </a:solidFill>
            </a:endParaRPr>
          </a:p>
          <a:p>
            <a:pPr lvl="1" indent="-342900"/>
            <a:endParaRPr lang="en-US" dirty="0">
              <a:solidFill>
                <a:srgbClr val="064339"/>
              </a:solidFill>
            </a:endParaRP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The key assumption we will make:              for all </a:t>
            </a:r>
            <a:r>
              <a:rPr lang="en-US" i="1" dirty="0">
                <a:solidFill>
                  <a:srgbClr val="064339"/>
                </a:solidFill>
              </a:rPr>
              <a:t>k</a:t>
            </a:r>
            <a:r>
              <a:rPr lang="en-US" dirty="0">
                <a:solidFill>
                  <a:srgbClr val="064339"/>
                </a:solidFill>
              </a:rPr>
              <a:t>. 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We then can write                                          : </a:t>
            </a:r>
          </a:p>
          <a:p>
            <a:pPr lvl="1" indent="-342900"/>
            <a:endParaRPr lang="en-US" dirty="0">
              <a:solidFill>
                <a:srgbClr val="064339"/>
              </a:solidFill>
            </a:endParaRPr>
          </a:p>
          <a:p>
            <a:pPr lvl="1" indent="-342900"/>
            <a:endParaRPr lang="en-US" dirty="0">
              <a:solidFill>
                <a:srgbClr val="064339"/>
              </a:solidFill>
            </a:endParaRPr>
          </a:p>
          <a:p>
            <a:pPr marL="400050" lvl="1" indent="0">
              <a:buNone/>
            </a:pPr>
            <a:endParaRPr lang="en-US" dirty="0">
              <a:solidFill>
                <a:srgbClr val="064339"/>
              </a:solidFill>
            </a:endParaRPr>
          </a:p>
          <a:p>
            <a:pPr lvl="1" indent="-342900"/>
            <a:endParaRPr lang="en-US" dirty="0">
              <a:solidFill>
                <a:srgbClr val="064339"/>
              </a:solidFill>
            </a:endParaRPr>
          </a:p>
          <a:p>
            <a:pPr lvl="1" indent="-342900"/>
            <a:endParaRPr lang="en-US" dirty="0">
              <a:solidFill>
                <a:srgbClr val="064339"/>
              </a:solidFill>
            </a:endParaRPr>
          </a:p>
          <a:p>
            <a:pPr lvl="1" indent="-342900"/>
            <a:endParaRPr lang="en-US" dirty="0">
              <a:solidFill>
                <a:srgbClr val="064339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A75957-C7FE-4771-9C26-B17D9572B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602" y="1295069"/>
            <a:ext cx="2456712" cy="6482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95B825-35DE-45F7-8FA3-DCCF9B2BA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408" y="2308189"/>
            <a:ext cx="795449" cy="2572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1F275A-0093-414B-88D5-5EE3F4F35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0708" y="2699237"/>
            <a:ext cx="2728149" cy="3336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FA4501-DFAC-40EA-9FF5-C7C97E3CB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5275" y="2997243"/>
            <a:ext cx="4494705" cy="15831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F8485E-38B9-42EC-AAE3-FFA54B3179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455" y="4513433"/>
            <a:ext cx="5217886" cy="150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03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FF6AEE-C4A2-43EB-AE75-5F5DDE256C0A}"/>
              </a:ext>
            </a:extLst>
          </p:cNvPr>
          <p:cNvSpPr txBox="1">
            <a:spLocks/>
          </p:cNvSpPr>
          <p:nvPr/>
        </p:nvSpPr>
        <p:spPr>
          <a:xfrm>
            <a:off x="0" y="1633"/>
            <a:ext cx="7935713" cy="73020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LDA when </a:t>
            </a:r>
            <a:r>
              <a:rPr lang="en-US" altLang="zh-CN" sz="3500" i="1" dirty="0">
                <a:solidFill>
                  <a:schemeClr val="bg1"/>
                </a:solidFill>
              </a:rPr>
              <a:t>p</a:t>
            </a:r>
            <a:r>
              <a:rPr lang="en-US" altLang="zh-CN" sz="3500" dirty="0">
                <a:solidFill>
                  <a:schemeClr val="bg1"/>
                </a:solidFill>
              </a:rPr>
              <a:t> = 1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E60585-2E68-426D-B5C6-731D7A6EE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49" y="843154"/>
            <a:ext cx="8048116" cy="517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606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FF6AEE-C4A2-43EB-AE75-5F5DDE256C0A}"/>
              </a:ext>
            </a:extLst>
          </p:cNvPr>
          <p:cNvSpPr txBox="1">
            <a:spLocks/>
          </p:cNvSpPr>
          <p:nvPr/>
        </p:nvSpPr>
        <p:spPr>
          <a:xfrm>
            <a:off x="0" y="1633"/>
            <a:ext cx="7935713" cy="73020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LDA when </a:t>
            </a:r>
            <a:r>
              <a:rPr lang="en-US" altLang="zh-CN" sz="3500" i="1" dirty="0">
                <a:solidFill>
                  <a:schemeClr val="bg1"/>
                </a:solidFill>
              </a:rPr>
              <a:t>p</a:t>
            </a:r>
            <a:r>
              <a:rPr lang="en-US" altLang="zh-CN" sz="3500" dirty="0">
                <a:solidFill>
                  <a:schemeClr val="bg1"/>
                </a:solidFill>
              </a:rPr>
              <a:t> = 1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37E096-878D-479C-BC44-8EEB67F6D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41" y="731837"/>
            <a:ext cx="7832790" cy="522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09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FF6AEE-C4A2-43EB-AE75-5F5DDE256C0A}"/>
              </a:ext>
            </a:extLst>
          </p:cNvPr>
          <p:cNvSpPr txBox="1">
            <a:spLocks/>
          </p:cNvSpPr>
          <p:nvPr/>
        </p:nvSpPr>
        <p:spPr>
          <a:xfrm>
            <a:off x="0" y="1633"/>
            <a:ext cx="7935713" cy="73020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Estimating LDA Parameters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2A672C-3C01-4399-BDC2-7DF53A7598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539"/>
          <a:stretch/>
        </p:blipFill>
        <p:spPr>
          <a:xfrm>
            <a:off x="1739368" y="822287"/>
            <a:ext cx="6196345" cy="331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145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FF6AEE-C4A2-43EB-AE75-5F5DDE256C0A}"/>
              </a:ext>
            </a:extLst>
          </p:cNvPr>
          <p:cNvSpPr txBox="1">
            <a:spLocks/>
          </p:cNvSpPr>
          <p:nvPr/>
        </p:nvSpPr>
        <p:spPr>
          <a:xfrm>
            <a:off x="0" y="1633"/>
            <a:ext cx="7935713" cy="73020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Estimating LDA Parameters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6CDC01-7DEC-4133-A871-6CAF2E279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05" y="731837"/>
            <a:ext cx="7793502" cy="478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733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FF6AEE-C4A2-43EB-AE75-5F5DDE256C0A}"/>
              </a:ext>
            </a:extLst>
          </p:cNvPr>
          <p:cNvSpPr txBox="1">
            <a:spLocks/>
          </p:cNvSpPr>
          <p:nvPr/>
        </p:nvSpPr>
        <p:spPr>
          <a:xfrm>
            <a:off x="0" y="1633"/>
            <a:ext cx="7935713" cy="73020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LDA with Multiple Features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216886-F9AA-423E-93AC-2CF1882E2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785" y="731837"/>
            <a:ext cx="6250430" cy="4409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502343-8EAD-47C3-B718-C2B67CE84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349" y="5000391"/>
            <a:ext cx="2276592" cy="54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37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FF6AEE-C4A2-43EB-AE75-5F5DDE256C0A}"/>
              </a:ext>
            </a:extLst>
          </p:cNvPr>
          <p:cNvSpPr txBox="1">
            <a:spLocks/>
          </p:cNvSpPr>
          <p:nvPr/>
        </p:nvSpPr>
        <p:spPr>
          <a:xfrm>
            <a:off x="0" y="1633"/>
            <a:ext cx="7935713" cy="73020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Multivariate Classification 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43A550-1FAC-449A-B855-3A83122BA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23" y="1186626"/>
            <a:ext cx="6945391" cy="468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751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FF6AEE-C4A2-43EB-AE75-5F5DDE256C0A}"/>
              </a:ext>
            </a:extLst>
          </p:cNvPr>
          <p:cNvSpPr txBox="1">
            <a:spLocks/>
          </p:cNvSpPr>
          <p:nvPr/>
        </p:nvSpPr>
        <p:spPr>
          <a:xfrm>
            <a:off x="0" y="1633"/>
            <a:ext cx="7935713" cy="73020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>
                <a:solidFill>
                  <a:schemeClr val="bg1"/>
                </a:solidFill>
              </a:rPr>
              <a:t>How to get Probability?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DEB32F-59DE-4EB3-82DB-080AB1752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44" y="921776"/>
            <a:ext cx="8766629" cy="1589195"/>
          </a:xfrm>
        </p:spPr>
        <p:txBody>
          <a:bodyPr/>
          <a:lstStyle/>
          <a:p>
            <a:pPr marL="400050" lvl="1" indent="0">
              <a:buNone/>
            </a:pPr>
            <a:endParaRPr lang="en-US" altLang="zh-CN" dirty="0">
              <a:solidFill>
                <a:srgbClr val="064339"/>
              </a:solidFill>
            </a:endParaRPr>
          </a:p>
          <a:p>
            <a:pPr lvl="1" indent="-342900"/>
            <a:r>
              <a:rPr lang="en-US" altLang="zh-CN" dirty="0">
                <a:solidFill>
                  <a:srgbClr val="064339"/>
                </a:solidFill>
              </a:rPr>
              <a:t>After estimating            , how to turn it into probability?</a:t>
            </a:r>
          </a:p>
          <a:p>
            <a:pPr lvl="1" indent="-342900"/>
            <a:endParaRPr lang="en-US" altLang="zh-CN" dirty="0">
              <a:solidFill>
                <a:srgbClr val="064339"/>
              </a:solidFill>
            </a:endParaRPr>
          </a:p>
          <a:p>
            <a:pPr lvl="1" indent="-342900"/>
            <a:endParaRPr lang="en-US" altLang="zh-CN" dirty="0">
              <a:solidFill>
                <a:srgbClr val="064339"/>
              </a:solidFill>
            </a:endParaRPr>
          </a:p>
          <a:p>
            <a:pPr lvl="1" indent="-342900"/>
            <a:endParaRPr lang="en-US" altLang="zh-CN" dirty="0">
              <a:solidFill>
                <a:srgbClr val="064339"/>
              </a:solidFill>
            </a:endParaRPr>
          </a:p>
          <a:p>
            <a:pPr lvl="1" indent="-342900"/>
            <a:r>
              <a:rPr lang="en-US" altLang="zh-CN" dirty="0">
                <a:solidFill>
                  <a:srgbClr val="064339"/>
                </a:solidFill>
              </a:rPr>
              <a:t>Classifying to the largest           amounts to classifying to the class for which                             is largest.</a:t>
            </a:r>
          </a:p>
          <a:p>
            <a:pPr marL="400050" lvl="1" indent="0">
              <a:buNone/>
            </a:pPr>
            <a:endParaRPr lang="en-US" altLang="zh-CN" dirty="0">
              <a:solidFill>
                <a:srgbClr val="064339"/>
              </a:solidFill>
            </a:endParaRPr>
          </a:p>
          <a:p>
            <a:pPr marL="400050" lvl="1" indent="0">
              <a:buNone/>
            </a:pPr>
            <a:endParaRPr lang="en-US" altLang="zh-CN" dirty="0">
              <a:solidFill>
                <a:srgbClr val="064339"/>
              </a:solidFill>
            </a:endParaRPr>
          </a:p>
          <a:p>
            <a:pPr marL="400050" lvl="1" indent="0">
              <a:buNone/>
            </a:pPr>
            <a:endParaRPr lang="en-US" altLang="zh-CN" dirty="0">
              <a:solidFill>
                <a:srgbClr val="064339"/>
              </a:solidFill>
            </a:endParaRPr>
          </a:p>
          <a:p>
            <a:pPr marL="400050" lvl="1" indent="0">
              <a:buNone/>
            </a:pPr>
            <a:endParaRPr lang="en-US" altLang="zh-CN" dirty="0">
              <a:solidFill>
                <a:srgbClr val="064339"/>
              </a:solidFill>
            </a:endParaRPr>
          </a:p>
          <a:p>
            <a:pPr marL="400050" lvl="1" indent="0">
              <a:buNone/>
            </a:pPr>
            <a:endParaRPr lang="en-US" altLang="zh-CN" dirty="0">
              <a:solidFill>
                <a:srgbClr val="064339"/>
              </a:solidFill>
            </a:endParaRPr>
          </a:p>
          <a:p>
            <a:pPr marL="400050" lvl="1" indent="0">
              <a:buNone/>
            </a:pPr>
            <a:endParaRPr lang="en-US" altLang="zh-CN" dirty="0">
              <a:solidFill>
                <a:srgbClr val="064339"/>
              </a:solidFill>
            </a:endParaRPr>
          </a:p>
          <a:p>
            <a:pPr lvl="1" indent="-342900"/>
            <a:endParaRPr lang="en-US" dirty="0">
              <a:solidFill>
                <a:srgbClr val="064339"/>
              </a:solidFill>
            </a:endParaRPr>
          </a:p>
          <a:p>
            <a:pPr lvl="1" indent="-342900"/>
            <a:endParaRPr lang="en-US" dirty="0">
              <a:solidFill>
                <a:srgbClr val="064339"/>
              </a:solidFill>
            </a:endParaRPr>
          </a:p>
          <a:p>
            <a:pPr lvl="1" indent="-342900"/>
            <a:endParaRPr lang="en-US" b="1" dirty="0">
              <a:solidFill>
                <a:srgbClr val="064339"/>
              </a:solidFill>
            </a:endParaRPr>
          </a:p>
          <a:p>
            <a:pPr lvl="1" indent="-342900"/>
            <a:endParaRPr lang="en-US" dirty="0">
              <a:solidFill>
                <a:srgbClr val="064339"/>
              </a:solidFill>
            </a:endParaRPr>
          </a:p>
          <a:p>
            <a:pPr lvl="1" indent="-342900"/>
            <a:endParaRPr lang="en-US" dirty="0">
              <a:solidFill>
                <a:srgbClr val="064339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A0C29D-E0D4-497C-9FE7-77D2F7641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939" y="1282810"/>
            <a:ext cx="749498" cy="5317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19DC59-61F3-423A-8D25-C2B55705F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06" y="1814549"/>
            <a:ext cx="5451588" cy="13437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809C72-A387-49DB-A9FD-F0C4BE026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856" y="3042710"/>
            <a:ext cx="604144" cy="4286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3EEA0A-7891-49DF-9375-F9A8A8503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624" y="3557590"/>
            <a:ext cx="1701863" cy="3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5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>
                <a:solidFill>
                  <a:schemeClr val="bg1"/>
                </a:solidFill>
              </a:rPr>
              <a:t>Example: Predicting Default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20D3FC-96EB-42FC-BAB3-9139320D5F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98"/>
          <a:stretch/>
        </p:blipFill>
        <p:spPr>
          <a:xfrm>
            <a:off x="2415133" y="713027"/>
            <a:ext cx="3483096" cy="40628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E308953-D1EC-43BA-BD43-1AEA85C57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187" y="4714628"/>
            <a:ext cx="5209625" cy="87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5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FF6AEE-C4A2-43EB-AE75-5F5DDE256C0A}"/>
              </a:ext>
            </a:extLst>
          </p:cNvPr>
          <p:cNvSpPr txBox="1">
            <a:spLocks/>
          </p:cNvSpPr>
          <p:nvPr/>
        </p:nvSpPr>
        <p:spPr>
          <a:xfrm>
            <a:off x="0" y="1633"/>
            <a:ext cx="7935713" cy="73020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Confusion Matrix: Predict default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857CAF-CCC1-413C-B632-8D53621D1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66" y="966248"/>
            <a:ext cx="5825070" cy="492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001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FF6AEE-C4A2-43EB-AE75-5F5DDE256C0A}"/>
              </a:ext>
            </a:extLst>
          </p:cNvPr>
          <p:cNvSpPr txBox="1">
            <a:spLocks/>
          </p:cNvSpPr>
          <p:nvPr/>
        </p:nvSpPr>
        <p:spPr>
          <a:xfrm>
            <a:off x="0" y="1633"/>
            <a:ext cx="7935713" cy="73020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Increasing LDA Sensitivity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E95D32-BFE3-48BC-B49F-C6DFC2E59A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44534"/>
          <a:stretch/>
        </p:blipFill>
        <p:spPr>
          <a:xfrm>
            <a:off x="241608" y="807271"/>
            <a:ext cx="5970728" cy="29083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DCD559-8E10-4C4F-89FD-9A2218A14F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052"/>
          <a:stretch/>
        </p:blipFill>
        <p:spPr>
          <a:xfrm>
            <a:off x="306923" y="3846286"/>
            <a:ext cx="5970728" cy="23568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355777F-BD8E-41A9-9696-CA5CB28C9CD9}"/>
              </a:ext>
            </a:extLst>
          </p:cNvPr>
          <p:cNvSpPr/>
          <p:nvPr/>
        </p:nvSpPr>
        <p:spPr>
          <a:xfrm>
            <a:off x="3476116" y="3846286"/>
            <a:ext cx="635194" cy="3557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0.2</a:t>
            </a:r>
          </a:p>
        </p:txBody>
      </p:sp>
    </p:spTree>
    <p:extLst>
      <p:ext uri="{BB962C8B-B14F-4D97-AF65-F5344CB8AC3E}">
        <p14:creationId xmlns:p14="http://schemas.microsoft.com/office/powerpoint/2010/main" val="13996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10E7F2-62FC-4151-89CF-3748CA03F0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399"/>
          <a:stretch/>
        </p:blipFill>
        <p:spPr>
          <a:xfrm>
            <a:off x="370936" y="1060478"/>
            <a:ext cx="7806906" cy="254826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A430FB-C6B5-4F42-AD4C-4AD191ED1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08926" y="3608739"/>
            <a:ext cx="8766629" cy="2460463"/>
          </a:xfrm>
        </p:spPr>
        <p:txBody>
          <a:bodyPr/>
          <a:lstStyle/>
          <a:p>
            <a:pPr marL="400050" lvl="1" indent="0">
              <a:buNone/>
            </a:pPr>
            <a:endParaRPr lang="en-US" altLang="zh-CN" sz="1500" dirty="0">
              <a:solidFill>
                <a:srgbClr val="064339"/>
              </a:solidFill>
            </a:endParaRPr>
          </a:p>
          <a:p>
            <a:pPr lvl="1" indent="-342900"/>
            <a:r>
              <a:rPr lang="en-US" altLang="zh-CN" sz="1500" dirty="0">
                <a:solidFill>
                  <a:srgbClr val="064339"/>
                </a:solidFill>
              </a:rPr>
              <a:t>False Positive rate: FP/(TN + FP)               </a:t>
            </a:r>
            <a:r>
              <a:rPr lang="en-US" altLang="zh-CN" sz="1500" dirty="0">
                <a:solidFill>
                  <a:srgbClr val="FF0000"/>
                </a:solidFill>
              </a:rPr>
              <a:t>Type I error</a:t>
            </a:r>
            <a:r>
              <a:rPr lang="en-US" altLang="zh-CN" sz="1500" dirty="0">
                <a:solidFill>
                  <a:srgbClr val="064339"/>
                </a:solidFill>
              </a:rPr>
              <a:t> </a:t>
            </a:r>
          </a:p>
          <a:p>
            <a:pPr lvl="1" indent="-342900"/>
            <a:r>
              <a:rPr lang="en-US" altLang="zh-CN" sz="1500" dirty="0">
                <a:solidFill>
                  <a:srgbClr val="064339"/>
                </a:solidFill>
              </a:rPr>
              <a:t>True Positive rate (Recall, sensitivity):  TP/ (TP + FN)       1 – </a:t>
            </a:r>
            <a:r>
              <a:rPr lang="en-US" altLang="zh-CN" sz="1500" dirty="0">
                <a:solidFill>
                  <a:srgbClr val="FF0000"/>
                </a:solidFill>
              </a:rPr>
              <a:t>Type II error</a:t>
            </a:r>
            <a:r>
              <a:rPr lang="en-US" altLang="zh-CN" sz="1500" dirty="0">
                <a:solidFill>
                  <a:srgbClr val="064339"/>
                </a:solidFill>
              </a:rPr>
              <a:t> </a:t>
            </a:r>
          </a:p>
          <a:p>
            <a:pPr marL="400050" lvl="1" indent="0">
              <a:buNone/>
            </a:pPr>
            <a:endParaRPr lang="en-US" altLang="zh-CN" sz="1500" dirty="0">
              <a:solidFill>
                <a:srgbClr val="064339"/>
              </a:solidFill>
            </a:endParaRPr>
          </a:p>
          <a:p>
            <a:pPr lvl="1" indent="-342900"/>
            <a:endParaRPr lang="en-US" sz="1500" dirty="0">
              <a:solidFill>
                <a:srgbClr val="064339"/>
              </a:solidFill>
            </a:endParaRPr>
          </a:p>
          <a:p>
            <a:pPr lvl="1" indent="-342900"/>
            <a:endParaRPr lang="en-US" sz="1500" dirty="0">
              <a:solidFill>
                <a:srgbClr val="064339"/>
              </a:solidFill>
            </a:endParaRPr>
          </a:p>
          <a:p>
            <a:pPr lvl="1" indent="-342900"/>
            <a:endParaRPr lang="en-US" sz="1500" dirty="0">
              <a:solidFill>
                <a:srgbClr val="064339"/>
              </a:solidFill>
            </a:endParaRPr>
          </a:p>
          <a:p>
            <a:pPr lvl="1" indent="-342900"/>
            <a:endParaRPr lang="en-US" sz="1500" dirty="0">
              <a:solidFill>
                <a:srgbClr val="064339"/>
              </a:solidFill>
            </a:endParaRPr>
          </a:p>
          <a:p>
            <a:pPr lvl="1" indent="-342900"/>
            <a:endParaRPr lang="en-US" sz="1500" dirty="0">
              <a:solidFill>
                <a:srgbClr val="0643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69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FF6AEE-C4A2-43EB-AE75-5F5DDE256C0A}"/>
              </a:ext>
            </a:extLst>
          </p:cNvPr>
          <p:cNvSpPr txBox="1">
            <a:spLocks/>
          </p:cNvSpPr>
          <p:nvPr/>
        </p:nvSpPr>
        <p:spPr>
          <a:xfrm>
            <a:off x="0" y="1633"/>
            <a:ext cx="7935713" cy="73020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Area Under the ROC Curve  (AUC)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3C9124-3EDA-4ACD-85E7-F9D9769B0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99" y="1094740"/>
            <a:ext cx="6469053" cy="503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843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FF6AEE-C4A2-43EB-AE75-5F5DDE256C0A}"/>
              </a:ext>
            </a:extLst>
          </p:cNvPr>
          <p:cNvSpPr txBox="1">
            <a:spLocks/>
          </p:cNvSpPr>
          <p:nvPr/>
        </p:nvSpPr>
        <p:spPr>
          <a:xfrm>
            <a:off x="0" y="1633"/>
            <a:ext cx="7935713" cy="73020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Other Forms of Discriminant Analysis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B2F175-33F8-498F-A57F-F6F6B8BAE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208" y="617342"/>
            <a:ext cx="3365227" cy="80926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C3219D-C3A5-4ED3-9432-3BEE0BC81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38058"/>
            <a:ext cx="8229600" cy="1067286"/>
          </a:xfrm>
        </p:spPr>
        <p:txBody>
          <a:bodyPr/>
          <a:lstStyle/>
          <a:p>
            <a:pPr lvl="1" indent="-342900"/>
            <a:r>
              <a:rPr lang="en-US" sz="1500" dirty="0">
                <a:solidFill>
                  <a:srgbClr val="064339"/>
                </a:solidFill>
              </a:rPr>
              <a:t>Gaussian + same covariance matrix for each class  </a:t>
            </a:r>
            <a:r>
              <a:rPr lang="en-US" sz="1500" dirty="0">
                <a:solidFill>
                  <a:srgbClr val="064339"/>
                </a:solidFill>
                <a:sym typeface="Wingdings" panose="05000000000000000000" pitchFamily="2" charset="2"/>
              </a:rPr>
              <a:t>  </a:t>
            </a:r>
            <a:r>
              <a:rPr lang="en-US" altLang="zh-CN" sz="1500" dirty="0">
                <a:solidFill>
                  <a:srgbClr val="064339"/>
                </a:solidFill>
                <a:sym typeface="Wingdings" panose="05000000000000000000" pitchFamily="2" charset="2"/>
              </a:rPr>
              <a:t>LDA</a:t>
            </a:r>
            <a:endParaRPr lang="en-US" sz="1500" dirty="0">
              <a:solidFill>
                <a:srgbClr val="064339"/>
              </a:solidFill>
            </a:endParaRPr>
          </a:p>
          <a:p>
            <a:pPr lvl="1" indent="-342900"/>
            <a:r>
              <a:rPr lang="en-US" sz="1500" dirty="0">
                <a:solidFill>
                  <a:srgbClr val="064339"/>
                </a:solidFill>
              </a:rPr>
              <a:t> Gaussian + different covariance matrix for each class </a:t>
            </a:r>
            <a:r>
              <a:rPr lang="en-US" sz="1500" dirty="0">
                <a:solidFill>
                  <a:srgbClr val="064339"/>
                </a:solidFill>
                <a:sym typeface="Wingdings" panose="05000000000000000000" pitchFamily="2" charset="2"/>
              </a:rPr>
              <a:t> </a:t>
            </a:r>
            <a:r>
              <a:rPr lang="en-US" sz="1500" dirty="0">
                <a:solidFill>
                  <a:srgbClr val="FF0000"/>
                </a:solidFill>
                <a:sym typeface="Wingdings" panose="05000000000000000000" pitchFamily="2" charset="2"/>
              </a:rPr>
              <a:t>Quadratic Discriminant Analysis (QDA)</a:t>
            </a:r>
            <a:endParaRPr lang="en-US" sz="1500" dirty="0">
              <a:solidFill>
                <a:srgbClr val="FF0000"/>
              </a:solidFill>
            </a:endParaRPr>
          </a:p>
          <a:p>
            <a:pPr lvl="1" indent="-342900"/>
            <a:r>
              <a:rPr lang="en-US" sz="1500" dirty="0">
                <a:solidFill>
                  <a:srgbClr val="064339"/>
                </a:solidFill>
              </a:rPr>
              <a:t>Assume features are independent, we get </a:t>
            </a:r>
            <a:r>
              <a:rPr lang="en-US" sz="1500" dirty="0">
                <a:solidFill>
                  <a:srgbClr val="FF0000"/>
                </a:solidFill>
              </a:rPr>
              <a:t>naïve Bayes.</a:t>
            </a:r>
          </a:p>
          <a:p>
            <a:pPr marL="400050" lvl="1" indent="0">
              <a:buNone/>
            </a:pPr>
            <a:endParaRPr lang="en-US" sz="1500" dirty="0">
              <a:solidFill>
                <a:srgbClr val="064339"/>
              </a:solidFill>
            </a:endParaRPr>
          </a:p>
          <a:p>
            <a:pPr lvl="1" indent="-342900"/>
            <a:endParaRPr lang="en-US" sz="1500" dirty="0">
              <a:solidFill>
                <a:srgbClr val="064339"/>
              </a:solidFill>
            </a:endParaRPr>
          </a:p>
          <a:p>
            <a:pPr lvl="1" indent="-342900"/>
            <a:endParaRPr lang="en-US" sz="1500" dirty="0">
              <a:solidFill>
                <a:srgbClr val="064339"/>
              </a:solidFill>
            </a:endParaRPr>
          </a:p>
          <a:p>
            <a:pPr lvl="1" indent="-342900"/>
            <a:endParaRPr lang="en-US" sz="1500" dirty="0">
              <a:solidFill>
                <a:srgbClr val="064339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821BDA-4910-4D47-9318-F141DEC90F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050"/>
          <a:stretch/>
        </p:blipFill>
        <p:spPr>
          <a:xfrm>
            <a:off x="2400776" y="2942733"/>
            <a:ext cx="1666906" cy="2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0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FF6AEE-C4A2-43EB-AE75-5F5DDE256C0A}"/>
              </a:ext>
            </a:extLst>
          </p:cNvPr>
          <p:cNvSpPr txBox="1">
            <a:spLocks/>
          </p:cNvSpPr>
          <p:nvPr/>
        </p:nvSpPr>
        <p:spPr>
          <a:xfrm>
            <a:off x="0" y="1633"/>
            <a:ext cx="7935713" cy="73020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QDA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E60585-2E68-426D-B5C6-731D7A6EEA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273"/>
          <a:stretch/>
        </p:blipFill>
        <p:spPr>
          <a:xfrm>
            <a:off x="404849" y="843154"/>
            <a:ext cx="8048116" cy="35543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701C16-ED52-4536-9B4B-E88C14902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61" y="4508813"/>
            <a:ext cx="7688638" cy="11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64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FF6AEE-C4A2-43EB-AE75-5F5DDE256C0A}"/>
              </a:ext>
            </a:extLst>
          </p:cNvPr>
          <p:cNvSpPr txBox="1">
            <a:spLocks/>
          </p:cNvSpPr>
          <p:nvPr/>
        </p:nvSpPr>
        <p:spPr>
          <a:xfrm>
            <a:off x="0" y="1633"/>
            <a:ext cx="7935713" cy="73020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QDA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B77BC1-C609-476D-B0DA-56B3D9922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5877"/>
            <a:ext cx="9144000" cy="436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535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FF6AEE-C4A2-43EB-AE75-5F5DDE256C0A}"/>
              </a:ext>
            </a:extLst>
          </p:cNvPr>
          <p:cNvSpPr txBox="1">
            <a:spLocks/>
          </p:cNvSpPr>
          <p:nvPr/>
        </p:nvSpPr>
        <p:spPr>
          <a:xfrm>
            <a:off x="0" y="1633"/>
            <a:ext cx="7935713" cy="73020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Naïve Bayes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97F4C7-8497-48BC-B056-A9E36205E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67289"/>
            <a:ext cx="8229600" cy="5107722"/>
          </a:xfrm>
        </p:spPr>
        <p:txBody>
          <a:bodyPr/>
          <a:lstStyle/>
          <a:p>
            <a:pPr lvl="1" indent="-342900"/>
            <a:r>
              <a:rPr lang="en-US" dirty="0">
                <a:solidFill>
                  <a:srgbClr val="064339"/>
                </a:solidFill>
              </a:rPr>
              <a:t>When </a:t>
            </a:r>
            <a:r>
              <a:rPr lang="en-US" i="1" dirty="0">
                <a:solidFill>
                  <a:srgbClr val="064339"/>
                </a:solidFill>
              </a:rPr>
              <a:t>p</a:t>
            </a:r>
            <a:r>
              <a:rPr lang="en-US" dirty="0">
                <a:solidFill>
                  <a:srgbClr val="064339"/>
                </a:solidFill>
              </a:rPr>
              <a:t> is large, LDA and QDA will break down.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Assume features are independent in each class.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Gaussian </a:t>
            </a:r>
            <a:r>
              <a:rPr lang="en-US" altLang="zh-CN" dirty="0">
                <a:solidFill>
                  <a:srgbClr val="064339"/>
                </a:solidFill>
              </a:rPr>
              <a:t>Naïve Bayes assumes each      is diagonal  </a:t>
            </a:r>
            <a:r>
              <a:rPr lang="en-US" dirty="0">
                <a:solidFill>
                  <a:srgbClr val="064339"/>
                </a:solidFill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FF356C-C2EE-4F7F-8027-55BDFD967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813" y="1876783"/>
            <a:ext cx="334908" cy="2870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62B530-3057-4099-8138-A5D81BC53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908" y="2621630"/>
            <a:ext cx="5507669" cy="183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7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FF6AEE-C4A2-43EB-AE75-5F5DDE256C0A}"/>
              </a:ext>
            </a:extLst>
          </p:cNvPr>
          <p:cNvSpPr txBox="1">
            <a:spLocks/>
          </p:cNvSpPr>
          <p:nvPr/>
        </p:nvSpPr>
        <p:spPr>
          <a:xfrm>
            <a:off x="0" y="1633"/>
            <a:ext cx="7935713" cy="73020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Logistic Regression versus LDA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97F4C7-8497-48BC-B056-A9E36205E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67289"/>
            <a:ext cx="8229600" cy="5107722"/>
          </a:xfrm>
        </p:spPr>
        <p:txBody>
          <a:bodyPr/>
          <a:lstStyle/>
          <a:p>
            <a:pPr lvl="1" indent="-342900"/>
            <a:r>
              <a:rPr lang="en-US" dirty="0">
                <a:solidFill>
                  <a:srgbClr val="064339"/>
                </a:solidFill>
              </a:rPr>
              <a:t>When K &gt; 2, we prefer LDA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When K = 2, we can show that for LDA</a:t>
            </a:r>
          </a:p>
          <a:p>
            <a:pPr lvl="1" indent="-342900"/>
            <a:endParaRPr lang="en-US" dirty="0">
              <a:solidFill>
                <a:srgbClr val="064339"/>
              </a:solidFill>
            </a:endParaRPr>
          </a:p>
          <a:p>
            <a:pPr lvl="1" indent="-342900"/>
            <a:endParaRPr lang="en-US" dirty="0">
              <a:solidFill>
                <a:srgbClr val="064339"/>
              </a:solidFill>
            </a:endParaRPr>
          </a:p>
          <a:p>
            <a:pPr marL="400050" lvl="1" indent="0">
              <a:buNone/>
            </a:pPr>
            <a:endParaRPr lang="en-US" dirty="0">
              <a:solidFill>
                <a:srgbClr val="064339"/>
              </a:solidFill>
            </a:endParaRPr>
          </a:p>
          <a:p>
            <a:pPr marL="400050" lvl="1" indent="0">
              <a:buNone/>
            </a:pPr>
            <a:r>
              <a:rPr lang="en-US" dirty="0">
                <a:solidFill>
                  <a:srgbClr val="064339"/>
                </a:solidFill>
              </a:rPr>
              <a:t>So it has the same form as logistic regression</a:t>
            </a:r>
          </a:p>
          <a:p>
            <a:pPr marL="400050" lvl="1" indent="0">
              <a:buNone/>
            </a:pPr>
            <a:endParaRPr lang="en-US" dirty="0">
              <a:solidFill>
                <a:srgbClr val="064339"/>
              </a:solidFill>
            </a:endParaRPr>
          </a:p>
          <a:p>
            <a:pPr marL="400050" lvl="1" indent="0">
              <a:buNone/>
            </a:pPr>
            <a:r>
              <a:rPr lang="en-US" altLang="zh-CN" dirty="0">
                <a:solidFill>
                  <a:srgbClr val="064339"/>
                </a:solidFill>
              </a:rPr>
              <a:t>The difference is in how the parameter are estimated. </a:t>
            </a:r>
          </a:p>
          <a:p>
            <a:pPr marL="400050" lvl="1" indent="0">
              <a:buNone/>
            </a:pPr>
            <a:r>
              <a:rPr lang="en-US" dirty="0">
                <a:solidFill>
                  <a:srgbClr val="064339"/>
                </a:solidFill>
              </a:rPr>
              <a:t>They are very similar. </a:t>
            </a:r>
          </a:p>
          <a:p>
            <a:pPr marL="400050" lvl="1" indent="0">
              <a:buNone/>
            </a:pPr>
            <a:r>
              <a:rPr lang="en-US" dirty="0">
                <a:solidFill>
                  <a:srgbClr val="064339"/>
                </a:solidFill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A788F0-C978-483F-9EDE-6B56448B4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003" y="1838999"/>
            <a:ext cx="6728867" cy="98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9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FF6AEE-C4A2-43EB-AE75-5F5DDE256C0A}"/>
              </a:ext>
            </a:extLst>
          </p:cNvPr>
          <p:cNvSpPr txBox="1">
            <a:spLocks/>
          </p:cNvSpPr>
          <p:nvPr/>
        </p:nvSpPr>
        <p:spPr>
          <a:xfrm>
            <a:off x="0" y="1633"/>
            <a:ext cx="7935713" cy="73020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Comparisons 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97F4C7-8497-48BC-B056-A9E36205E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67289"/>
            <a:ext cx="8229600" cy="5107722"/>
          </a:xfrm>
        </p:spPr>
        <p:txBody>
          <a:bodyPr/>
          <a:lstStyle/>
          <a:p>
            <a:pPr lvl="1" indent="-342900"/>
            <a:r>
              <a:rPr lang="en-US" dirty="0">
                <a:solidFill>
                  <a:srgbClr val="064339"/>
                </a:solidFill>
              </a:rPr>
              <a:t>p = 2; K = 2;  n = 20 for each class 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Data within each class follow Gaussian  distribution with a different mean in each class and same covariance matrix. 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KNN-1, KNN-CV, LDA, Logistic, QDA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3A2649-F349-4158-B069-FF54ECB97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911" y="3238943"/>
            <a:ext cx="2200388" cy="257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22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Can we use regression?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F1BA2-632A-4EF9-85B7-FCD39233F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66" y="1004234"/>
            <a:ext cx="3810532" cy="10383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DEF7E6-BBBF-4A15-9EE8-34E665315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150" y="2240601"/>
            <a:ext cx="3504548" cy="9445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1C7656-9D67-4472-9815-CFCAD964DD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328" y="3739802"/>
            <a:ext cx="4732544" cy="118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2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FF6AEE-C4A2-43EB-AE75-5F5DDE256C0A}"/>
              </a:ext>
            </a:extLst>
          </p:cNvPr>
          <p:cNvSpPr txBox="1">
            <a:spLocks/>
          </p:cNvSpPr>
          <p:nvPr/>
        </p:nvSpPr>
        <p:spPr>
          <a:xfrm>
            <a:off x="0" y="1633"/>
            <a:ext cx="7935713" cy="73020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Comparisons 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97F4C7-8497-48BC-B056-A9E36205E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67289"/>
            <a:ext cx="8229600" cy="5107722"/>
          </a:xfrm>
        </p:spPr>
        <p:txBody>
          <a:bodyPr/>
          <a:lstStyle/>
          <a:p>
            <a:pPr lvl="1" indent="-342900"/>
            <a:r>
              <a:rPr lang="en-US" dirty="0">
                <a:solidFill>
                  <a:srgbClr val="064339"/>
                </a:solidFill>
              </a:rPr>
              <a:t>p = 2; K = 2;  n = 20 for each class 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Data within each class follow t-distribution with a different mean in each class and same covariance matrix. </a:t>
            </a:r>
          </a:p>
          <a:p>
            <a:pPr lvl="1" indent="-342900"/>
            <a:endParaRPr lang="en-US" dirty="0">
              <a:solidFill>
                <a:srgbClr val="064339"/>
              </a:solidFill>
            </a:endParaRP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KNN-1, KNN-CV, LDA, Logistic, QDA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FDD7EB-CC97-4A3B-AC5A-745F64E57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168" y="2143991"/>
            <a:ext cx="2973067" cy="392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FF6AEE-C4A2-43EB-AE75-5F5DDE256C0A}"/>
              </a:ext>
            </a:extLst>
          </p:cNvPr>
          <p:cNvSpPr txBox="1">
            <a:spLocks/>
          </p:cNvSpPr>
          <p:nvPr/>
        </p:nvSpPr>
        <p:spPr>
          <a:xfrm>
            <a:off x="0" y="1633"/>
            <a:ext cx="7935713" cy="73020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Comparisons 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97F4C7-8497-48BC-B056-A9E36205E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67289"/>
            <a:ext cx="8229600" cy="5107722"/>
          </a:xfrm>
        </p:spPr>
        <p:txBody>
          <a:bodyPr/>
          <a:lstStyle/>
          <a:p>
            <a:pPr lvl="1" indent="-342900"/>
            <a:r>
              <a:rPr lang="en-US" dirty="0">
                <a:solidFill>
                  <a:srgbClr val="064339"/>
                </a:solidFill>
              </a:rPr>
              <a:t>p = 2; K = 2;  n = 20 for each class 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Data within each class follow a Gaussian distribution with a different mean and a different covariance matrix in each class. 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KNN-1, KNN-CV, LDA, Logistic, QDA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679F77-957B-4BFE-83FD-F9A5844F9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991" y="2415133"/>
            <a:ext cx="2714809" cy="375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18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5" y="-89109"/>
            <a:ext cx="7516903" cy="9906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Linear Regression for 2-class Classification ?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D7BC9F-BDD3-4505-9E0D-541E54487A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00" r="32359" b="77859"/>
          <a:stretch/>
        </p:blipFill>
        <p:spPr>
          <a:xfrm>
            <a:off x="196165" y="891182"/>
            <a:ext cx="2592545" cy="11340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A11A86-3712-4012-A022-5F6C430A5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464" y="1369364"/>
            <a:ext cx="4954270" cy="5403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F50F6C-4676-443C-9462-BEAE86E3D7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255"/>
          <a:stretch/>
        </p:blipFill>
        <p:spPr>
          <a:xfrm>
            <a:off x="1185462" y="2603597"/>
            <a:ext cx="6924311" cy="357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0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CF272-5E4C-49C6-ADF2-9CCE5922F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67288"/>
            <a:ext cx="8229600" cy="4111111"/>
          </a:xfrm>
        </p:spPr>
        <p:txBody>
          <a:bodyPr/>
          <a:lstStyle/>
          <a:p>
            <a:pPr lvl="1" indent="-342900"/>
            <a:r>
              <a:rPr lang="en-US" altLang="zh-CN" dirty="0">
                <a:solidFill>
                  <a:srgbClr val="064339"/>
                </a:solidFill>
              </a:rPr>
              <a:t>Let                                     . How can we turn this to something range of a real line?</a:t>
            </a:r>
          </a:p>
          <a:p>
            <a:pPr lvl="1" indent="-342900"/>
            <a:endParaRPr lang="en-US" altLang="zh-CN" dirty="0">
              <a:solidFill>
                <a:srgbClr val="064339"/>
              </a:solidFill>
            </a:endParaRPr>
          </a:p>
          <a:p>
            <a:pPr lvl="1" indent="-342900"/>
            <a:endParaRPr lang="en-US" altLang="zh-CN" dirty="0">
              <a:solidFill>
                <a:srgbClr val="064339"/>
              </a:solidFill>
            </a:endParaRPr>
          </a:p>
          <a:p>
            <a:pPr lvl="1" indent="-342900"/>
            <a:r>
              <a:rPr lang="en-US" altLang="zh-CN" dirty="0">
                <a:solidFill>
                  <a:srgbClr val="064339"/>
                </a:solidFill>
              </a:rPr>
              <a:t>This monotone transformation is call the </a:t>
            </a:r>
            <a:r>
              <a:rPr lang="en-US" altLang="zh-CN" dirty="0">
                <a:solidFill>
                  <a:srgbClr val="FF0000"/>
                </a:solidFill>
              </a:rPr>
              <a:t>log odds </a:t>
            </a:r>
            <a:r>
              <a:rPr lang="en-US" altLang="zh-CN" dirty="0">
                <a:solidFill>
                  <a:srgbClr val="064339"/>
                </a:solidFill>
              </a:rPr>
              <a:t>or </a:t>
            </a:r>
            <a:r>
              <a:rPr lang="en-US" altLang="zh-CN" dirty="0">
                <a:solidFill>
                  <a:srgbClr val="FF0000"/>
                </a:solidFill>
              </a:rPr>
              <a:t>logit</a:t>
            </a:r>
          </a:p>
          <a:p>
            <a:pPr lvl="1" indent="-342900"/>
            <a:endParaRPr lang="en-US" altLang="zh-CN" dirty="0">
              <a:solidFill>
                <a:srgbClr val="064339"/>
              </a:solidFill>
            </a:endParaRPr>
          </a:p>
          <a:p>
            <a:pPr lvl="1" indent="-342900"/>
            <a:r>
              <a:rPr lang="en-US" altLang="zh-CN" dirty="0">
                <a:solidFill>
                  <a:srgbClr val="064339"/>
                </a:solidFill>
              </a:rPr>
              <a:t>Logistic regression uses the form </a:t>
            </a:r>
          </a:p>
          <a:p>
            <a:pPr marL="400050" lvl="1" indent="0">
              <a:buNone/>
            </a:pPr>
            <a:endParaRPr lang="en-US" altLang="zh-CN" dirty="0">
              <a:solidFill>
                <a:srgbClr val="064339"/>
              </a:solidFill>
            </a:endParaRPr>
          </a:p>
          <a:p>
            <a:pPr lvl="1" indent="-342900"/>
            <a:endParaRPr lang="en-US" dirty="0">
              <a:solidFill>
                <a:srgbClr val="064339"/>
              </a:solidFill>
            </a:endParaRPr>
          </a:p>
          <a:p>
            <a:pPr lvl="1" indent="-342900"/>
            <a:endParaRPr lang="en-US" dirty="0">
              <a:solidFill>
                <a:srgbClr val="064339"/>
              </a:solidFill>
            </a:endParaRPr>
          </a:p>
          <a:p>
            <a:pPr lvl="1" indent="-342900"/>
            <a:endParaRPr lang="en-US" dirty="0">
              <a:solidFill>
                <a:srgbClr val="064339"/>
              </a:solidFill>
            </a:endParaRPr>
          </a:p>
          <a:p>
            <a:pPr lvl="1" indent="-342900"/>
            <a:endParaRPr lang="en-US" dirty="0">
              <a:solidFill>
                <a:srgbClr val="064339"/>
              </a:solidFill>
            </a:endParaRPr>
          </a:p>
          <a:p>
            <a:pPr lvl="1" indent="-342900"/>
            <a:endParaRPr lang="en-US" dirty="0">
              <a:solidFill>
                <a:srgbClr val="064339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Logistic Regression 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C2E804-9B8C-4E3E-A90D-60BEBFD6F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212" y="950352"/>
            <a:ext cx="2384612" cy="3700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0C1256-7EB8-4769-8C56-124C4BF2E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017" y="1738215"/>
            <a:ext cx="3267685" cy="7447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C067DD-A2AE-46B1-AE6B-602A639C57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4666" y="3935026"/>
            <a:ext cx="3267685" cy="115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0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>
                <a:solidFill>
                  <a:schemeClr val="bg1"/>
                </a:solidFill>
              </a:rPr>
              <a:t>Logistic Function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9E2023-1F9D-4FE8-99E7-049FC2185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374" y="733968"/>
            <a:ext cx="5786765" cy="50361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DBDFF6-E397-438D-9106-EEC07BDFE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438" y="5346674"/>
            <a:ext cx="2554305" cy="90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32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A8BDDA7-E756-4015-BDF1-009326930515}"/>
              </a:ext>
            </a:extLst>
          </p:cNvPr>
          <p:cNvSpPr txBox="1">
            <a:spLocks/>
          </p:cNvSpPr>
          <p:nvPr/>
        </p:nvSpPr>
        <p:spPr>
          <a:xfrm>
            <a:off x="164123" y="-77372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Logistic Regression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606F7D-461A-4CC4-865B-ED9B4FFD1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890" y="1067964"/>
            <a:ext cx="7196220" cy="503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98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wer-Point-Wordmark (1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Power-Point-Wordmark (1)</Template>
  <TotalTime>19794</TotalTime>
  <Words>850</Words>
  <Application>Microsoft Office PowerPoint</Application>
  <PresentationFormat>On-screen Show (4:3)</PresentationFormat>
  <Paragraphs>203</Paragraphs>
  <Slides>51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Gotham Book</vt:lpstr>
      <vt:lpstr>Gotham-Bold</vt:lpstr>
      <vt:lpstr>Arial</vt:lpstr>
      <vt:lpstr>Calibri</vt:lpstr>
      <vt:lpstr>Wingdings</vt:lpstr>
      <vt:lpstr>Power-Point-Wordmark (1)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Michigan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Patti Althoff</dc:creator>
  <cp:lastModifiedBy>Xie, Yuying</cp:lastModifiedBy>
  <cp:revision>242</cp:revision>
  <cp:lastPrinted>2010-09-08T13:46:11Z</cp:lastPrinted>
  <dcterms:created xsi:type="dcterms:W3CDTF">2015-02-19T18:04:32Z</dcterms:created>
  <dcterms:modified xsi:type="dcterms:W3CDTF">2021-09-29T18:23:09Z</dcterms:modified>
</cp:coreProperties>
</file>